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8"/>
  </p:notesMasterIdLst>
  <p:handoutMasterIdLst>
    <p:handoutMasterId r:id="rId39"/>
  </p:handoutMasterIdLst>
  <p:sldIdLst>
    <p:sldId id="1012" r:id="rId2"/>
    <p:sldId id="1013" r:id="rId3"/>
    <p:sldId id="1014" r:id="rId4"/>
    <p:sldId id="1040" r:id="rId5"/>
    <p:sldId id="1041" r:id="rId6"/>
    <p:sldId id="1042" r:id="rId7"/>
    <p:sldId id="1043" r:id="rId8"/>
    <p:sldId id="1044" r:id="rId9"/>
    <p:sldId id="1045" r:id="rId10"/>
    <p:sldId id="1046" r:id="rId11"/>
    <p:sldId id="1047" r:id="rId12"/>
    <p:sldId id="1048" r:id="rId13"/>
    <p:sldId id="1049" r:id="rId14"/>
    <p:sldId id="1050" r:id="rId15"/>
    <p:sldId id="1051" r:id="rId16"/>
    <p:sldId id="1052" r:id="rId17"/>
    <p:sldId id="1053" r:id="rId18"/>
    <p:sldId id="1054" r:id="rId19"/>
    <p:sldId id="1055" r:id="rId20"/>
    <p:sldId id="1056" r:id="rId21"/>
    <p:sldId id="1057" r:id="rId22"/>
    <p:sldId id="1058" r:id="rId23"/>
    <p:sldId id="1060" r:id="rId24"/>
    <p:sldId id="1061" r:id="rId25"/>
    <p:sldId id="1062" r:id="rId26"/>
    <p:sldId id="1063" r:id="rId27"/>
    <p:sldId id="1064" r:id="rId28"/>
    <p:sldId id="1065" r:id="rId29"/>
    <p:sldId id="1066" r:id="rId30"/>
    <p:sldId id="1067" r:id="rId31"/>
    <p:sldId id="1006" r:id="rId32"/>
    <p:sldId id="1007" r:id="rId33"/>
    <p:sldId id="1070" r:id="rId34"/>
    <p:sldId id="1069" r:id="rId35"/>
    <p:sldId id="1010" r:id="rId36"/>
    <p:sldId id="101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1012"/>
            <p14:sldId id="1013"/>
            <p14:sldId id="1014"/>
          </p14:sldIdLst>
        </p14:section>
        <p14:section name="Transactions" id="{F403A9B5-FD59-48E4-86D3-8C0E3BA06B2C}">
          <p14:sldIdLst>
            <p14:sldId id="1040"/>
            <p14:sldId id="1041"/>
            <p14:sldId id="1042"/>
            <p14:sldId id="1043"/>
            <p14:sldId id="1044"/>
            <p14:sldId id="1045"/>
            <p14:sldId id="1046"/>
            <p14:sldId id="1047"/>
            <p14:sldId id="1048"/>
          </p14:sldIdLst>
        </p14:section>
        <p14:section name="ACID Model" id="{2B491C9C-05F2-4B25-8DBA-6EB744C7C3A4}">
          <p14:sldIdLst>
            <p14:sldId id="1049"/>
            <p14:sldId id="1050"/>
            <p14:sldId id="1051"/>
            <p14:sldId id="1052"/>
            <p14:sldId id="1053"/>
            <p14:sldId id="1054"/>
          </p14:sldIdLst>
        </p14:section>
        <p14:section name="Triggers" id="{2F353AB7-597C-4D27-861E-AC2111C505BE}">
          <p14:sldIdLst>
            <p14:sldId id="1055"/>
            <p14:sldId id="1056"/>
            <p14:sldId id="1057"/>
            <p14:sldId id="1058"/>
            <p14:sldId id="1060"/>
            <p14:sldId id="1061"/>
            <p14:sldId id="1062"/>
          </p14:sldIdLst>
        </p14:section>
        <p14:section name="Database Security" id="{A6D1E0A1-46EA-442E-A2DA-ED4BCCFB9D8D}">
          <p14:sldIdLst>
            <p14:sldId id="1063"/>
            <p14:sldId id="1064"/>
            <p14:sldId id="1065"/>
            <p14:sldId id="1066"/>
            <p14:sldId id="1067"/>
          </p14:sldIdLst>
        </p14:section>
        <p14:section name="Conclusion" id="{10E03AB1-9AA8-4E86-9A64-D741901E50A2}">
          <p14:sldIdLst>
            <p14:sldId id="1006"/>
            <p14:sldId id="1007"/>
            <p14:sldId id="1070"/>
            <p14:sldId id="1069"/>
            <p14:sldId id="1010"/>
            <p14:sldId id="10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E0E3E9"/>
    <a:srgbClr val="234465"/>
    <a:srgbClr val="2D2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612" autoAdjust="0"/>
  </p:normalViewPr>
  <p:slideViewPr>
    <p:cSldViewPr snapToGrid="0" showGuides="1">
      <p:cViewPr varScale="1">
        <p:scale>
          <a:sx n="82" d="100"/>
          <a:sy n="82" d="100"/>
        </p:scale>
        <p:origin x="720" y="6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10.10.2019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32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20D3E7-8228-448E-A71C-FED6D43DF85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707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34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99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48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588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510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30111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71165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187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307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820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133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22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B7829E0-F923-4198-B3E5-4DD2525C58C8}" type="datetime1">
              <a:rPr lang="en-US"/>
              <a:pPr/>
              <a:t>10/10/2019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AD1116-BD6A-4F06-8155-84B4653F15C0}" type="slidenum">
              <a:rPr lang="en-US"/>
              <a:pPr/>
              <a:t>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" y="750888"/>
            <a:ext cx="6589713" cy="3708400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Use transfer example, not cash machine for failing to complete</a:t>
            </a:r>
          </a:p>
        </p:txBody>
      </p:sp>
    </p:spTree>
    <p:extLst>
      <p:ext uri="{BB962C8B-B14F-4D97-AF65-F5344CB8AC3E}">
        <p14:creationId xmlns:p14="http://schemas.microsoft.com/office/powerpoint/2010/main" val="2377744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61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177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RDBMS use implicit start, e.g. Oracle</a:t>
            </a:r>
          </a:p>
          <a:p>
            <a:pPr>
              <a:lnSpc>
                <a:spcPct val="98000"/>
              </a:lnSpc>
            </a:pPr>
            <a:r>
              <a:rPr lang="en-US" dirty="0"/>
              <a:t>Ending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Complete a successful transaction and persist all changes made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98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164084"/>
            <a:ext cx="318844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33983"/>
            <a:ext cx="318844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5011672"/>
            <a:ext cx="318844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94605"/>
            <a:ext cx="318844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35768"/>
            <a:ext cx="318844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031712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04801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70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1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1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FE931-ECB7-4006-A6A2-6E8A9286AC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50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F0D95-0465-458A-921C-ACCDAA6B81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04801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497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C358AF-89D0-4436-9F8C-ABA7F9493B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9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27244-AB57-426A-8A7C-7A464C5E76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14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3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  <p:sldLayoutId id="2147483693" r:id="rId17"/>
    <p:sldLayoutId id="2147483718" r:id="rId18"/>
    <p:sldLayoutId id="2147483749" r:id="rId19"/>
    <p:sldLayoutId id="2147483800" r:id="rId20"/>
    <p:sldLayoutId id="2147483846" r:id="rId2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77.png"/><Relationship Id="rId26" Type="http://schemas.openxmlformats.org/officeDocument/2006/relationships/image" Target="../media/image81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motion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74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www.superhosting.bg/?gclid=CjwKCAjw5fzrBRASEiwAD2OSV2HM9vD3KXFwexq_hE27VNo1Gx0yBWBbYg7Ef677GKVaQu7Vn2bX7hoCIkoQAvD_BwE" TargetMode="Externa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6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80.jpe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stemo.bg/en/" TargetMode="External"/><Relationship Id="rId10" Type="http://schemas.openxmlformats.org/officeDocument/2006/relationships/image" Target="../media/image73.png"/><Relationship Id="rId19" Type="http://schemas.openxmlformats.org/officeDocument/2006/relationships/hyperlink" Target="http://smartit.bg/" TargetMode="External"/><Relationship Id="rId4" Type="http://schemas.openxmlformats.org/officeDocument/2006/relationships/image" Target="../media/image70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75.png"/><Relationship Id="rId22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82.jpe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83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85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Triggers and Transactions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Programmability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854317" y="1708527"/>
            <a:ext cx="4590385" cy="4590385"/>
            <a:chOff x="3854317" y="1517133"/>
            <a:chExt cx="4590385" cy="459038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317" y="1517133"/>
              <a:ext cx="4590385" cy="4590385"/>
            </a:xfrm>
            <a:prstGeom prst="rect">
              <a:avLst/>
            </a:prstGeom>
          </p:spPr>
        </p:pic>
        <p:pic>
          <p:nvPicPr>
            <p:cNvPr id="14" name="Picture 2" descr="database, storage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115" y="3206717"/>
              <a:ext cx="1698171" cy="2416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136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Checkpoints in games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5591" y="4211244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1-1</a:t>
            </a:r>
            <a:endParaRPr lang="bg-BG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665158" y="4191000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723657" y="1918240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DIE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7397" y="5398609"/>
            <a:ext cx="144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SURVIVE</a:t>
            </a:r>
            <a:endParaRPr lang="bg-BG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84939" y="5425279"/>
            <a:ext cx="105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Mario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1800" y="2620342"/>
            <a:ext cx="2470666" cy="144780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7165" y="4618698"/>
            <a:ext cx="2340233" cy="91866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9792" y="2385401"/>
            <a:ext cx="2451809" cy="140176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1808" y="4618699"/>
            <a:ext cx="2583193" cy="91866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359" y="2226748"/>
            <a:ext cx="1674078" cy="196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71" y="2473446"/>
            <a:ext cx="14287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super mario transparent old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4886875"/>
            <a:ext cx="2104566" cy="15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24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Transactions?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11" y="2620342"/>
            <a:ext cx="1411139" cy="1570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771" y="421124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1</a:t>
            </a:r>
            <a:endParaRPr lang="bg-BG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684" y="2620342"/>
            <a:ext cx="1411139" cy="157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36270" y="423916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37273" y="2123790"/>
            <a:ext cx="168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ROLLBACK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7398" y="5398609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COMMIT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1800" y="2620342"/>
            <a:ext cx="2470666" cy="144780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7165" y="4618698"/>
            <a:ext cx="2340233" cy="91866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9792" y="2385401"/>
            <a:ext cx="2451809" cy="140176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1808" y="4618698"/>
            <a:ext cx="3061207" cy="91866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81" y="4782553"/>
            <a:ext cx="1841818" cy="18418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19200" y="5561311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Queries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58157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 Syntax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3400" y="1579883"/>
            <a:ext cx="11201400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CREATE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PROC</a:t>
            </a:r>
            <a:r>
              <a:rPr lang="en-US" sz="2400" dirty="0"/>
              <a:t> </a:t>
            </a:r>
            <a:r>
              <a:rPr lang="en-US" sz="2400" b="1" dirty="0" err="1" smtClean="0">
                <a:latin typeface="Consolas" panose="020B0609020204030204" pitchFamily="49" charset="0"/>
              </a:rPr>
              <a:t>usp_Withdraw</a:t>
            </a:r>
            <a:r>
              <a:rPr lang="en-US" sz="2400" dirty="0" smtClean="0"/>
              <a:t>  </a:t>
            </a:r>
            <a:r>
              <a:rPr lang="en-US" sz="2400" b="1" dirty="0" smtClean="0">
                <a:latin typeface="Consolas" panose="020B0609020204030204" pitchFamily="49" charset="0"/>
              </a:rPr>
              <a:t>@</a:t>
            </a:r>
            <a:r>
              <a:rPr lang="en-US" sz="2400" b="1" dirty="0" err="1">
                <a:latin typeface="Consolas" panose="020B0609020204030204" pitchFamily="49" charset="0"/>
              </a:rPr>
              <a:t>withdrawAmount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DECIMAL(18,2</a:t>
            </a:r>
            <a:r>
              <a:rPr lang="en-US" sz="2400" dirty="0"/>
              <a:t>), </a:t>
            </a:r>
            <a:r>
              <a:rPr lang="en-US" sz="2400" b="1" dirty="0">
                <a:latin typeface="Consolas" panose="020B0609020204030204" pitchFamily="49" charset="0"/>
              </a:rPr>
              <a:t>@</a:t>
            </a:r>
            <a:r>
              <a:rPr lang="en-US" sz="2400" b="1" dirty="0" err="1">
                <a:latin typeface="Consolas" panose="020B0609020204030204" pitchFamily="49" charset="0"/>
              </a:rPr>
              <a:t>accountId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AS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/>
            </a:r>
            <a:b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BEGIN TRANSACTION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UPDATE Accounts SET Balance = Balance - @</a:t>
            </a:r>
            <a:r>
              <a:rPr lang="en-US" sz="2400" b="1" noProof="1">
                <a:latin typeface="Consolas" panose="020B0609020204030204" pitchFamily="49" charset="0"/>
              </a:rPr>
              <a:t>withdrawAmount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WHERE Id = </a:t>
            </a:r>
            <a:r>
              <a:rPr lang="en-US" sz="2400" b="1" noProof="1">
                <a:latin typeface="Consolas" panose="020B0609020204030204" pitchFamily="49" charset="0"/>
              </a:rPr>
              <a:t>@accountId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IF @@ROWCOUNT &lt;&gt; 1</a:t>
            </a:r>
            <a:r>
              <a:rPr lang="bg-BG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--</a:t>
            </a:r>
            <a:r>
              <a:rPr lang="bg-BG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Didn’t affect exactly one row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BEGIN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  ROLLBACK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  RAISERROR('Invalid account!', 16, 1)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  RETURN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END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COMMIT</a:t>
            </a:r>
            <a:endParaRPr lang="en-US" sz="2400" b="1" noProof="1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657082" y="2264612"/>
            <a:ext cx="2743200" cy="502985"/>
          </a:xfrm>
          <a:prstGeom prst="wedgeRoundRectCallout">
            <a:avLst>
              <a:gd name="adj1" fmla="val -43408"/>
              <a:gd name="adj2" fmla="val 8532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 Transaction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493797" y="4371420"/>
            <a:ext cx="2438400" cy="476903"/>
          </a:xfrm>
          <a:prstGeom prst="wedgeRoundRectCallout">
            <a:avLst>
              <a:gd name="adj1" fmla="val -60590"/>
              <a:gd name="adj2" fmla="val -5448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Undo Changes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260082" y="5748694"/>
            <a:ext cx="2307771" cy="476903"/>
          </a:xfrm>
          <a:prstGeom prst="wedgeRoundRectCallout">
            <a:avLst>
              <a:gd name="adj1" fmla="val -62622"/>
              <a:gd name="adj2" fmla="val 6072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Changes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456750" y="2516104"/>
            <a:ext cx="2693332" cy="463841"/>
          </a:xfrm>
          <a:prstGeom prst="wedgeRoundRectCallout">
            <a:avLst>
              <a:gd name="adj1" fmla="val -45960"/>
              <a:gd name="adj2" fmla="val 921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Withdraw Money</a:t>
            </a:r>
          </a:p>
        </p:txBody>
      </p:sp>
    </p:spTree>
    <p:extLst>
      <p:ext uri="{BB962C8B-B14F-4D97-AF65-F5344CB8AC3E}">
        <p14:creationId xmlns:p14="http://schemas.microsoft.com/office/powerpoint/2010/main" val="285154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ACID Model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Solving problems before they arise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172" y="1814286"/>
            <a:ext cx="2954765" cy="1625599"/>
          </a:xfrm>
          <a:prstGeom prst="roundRect">
            <a:avLst>
              <a:gd name="adj" fmla="val 5002"/>
            </a:avLst>
          </a:prstGeom>
        </p:spPr>
      </p:pic>
    </p:spTree>
    <p:extLst>
      <p:ext uri="{BB962C8B-B14F-4D97-AF65-F5344CB8AC3E}">
        <p14:creationId xmlns:p14="http://schemas.microsoft.com/office/powerpoint/2010/main" val="75132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3" name="Rectangle 3"/>
          <p:cNvSpPr>
            <a:spLocks noGrp="1" noChangeArrowheads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Modern DBMS servers have </a:t>
            </a:r>
            <a:r>
              <a:rPr lang="en-US" b="1" dirty="0">
                <a:solidFill>
                  <a:schemeClr val="bg1"/>
                </a:solidFill>
              </a:rPr>
              <a:t>built-in transaction support</a:t>
            </a:r>
          </a:p>
          <a:p>
            <a:pPr lvl="1"/>
            <a:r>
              <a:rPr lang="en-US" dirty="0"/>
              <a:t>Implement “</a:t>
            </a:r>
            <a:r>
              <a:rPr lang="en-US" b="1" dirty="0">
                <a:solidFill>
                  <a:schemeClr val="bg1"/>
                </a:solidFill>
              </a:rPr>
              <a:t>ACID</a:t>
            </a:r>
            <a:r>
              <a:rPr lang="en-US" dirty="0"/>
              <a:t>” </a:t>
            </a:r>
            <a:r>
              <a:rPr lang="en-US" b="1" dirty="0">
                <a:solidFill>
                  <a:schemeClr val="bg1"/>
                </a:solidFill>
              </a:rPr>
              <a:t>transactions</a:t>
            </a:r>
            <a:endParaRPr lang="en-US" dirty="0"/>
          </a:p>
          <a:p>
            <a:pPr lvl="1"/>
            <a:r>
              <a:rPr lang="en-US" dirty="0"/>
              <a:t>MS SQL Server, Oracle, MySQL, etc.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ACID</a:t>
            </a:r>
            <a:r>
              <a:rPr lang="en-US" dirty="0"/>
              <a:t> means: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Atomicity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Consistency</a:t>
            </a:r>
            <a:r>
              <a:rPr lang="bg-BG" dirty="0"/>
              <a:t> 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Isolation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Durability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Properties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63803" y="3545114"/>
            <a:ext cx="5832649" cy="2736304"/>
            <a:chOff x="5671963" y="3352800"/>
            <a:chExt cx="5832649" cy="2736304"/>
          </a:xfrm>
        </p:grpSpPr>
        <p:pic>
          <p:nvPicPr>
            <p:cNvPr id="3076" name="Picture 4" descr="http://www.icondig.com/data/icons/REALVISTA/database/png/400/databas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1963" y="3352800"/>
              <a:ext cx="2736304" cy="27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67575" y="3822154"/>
              <a:ext cx="4237037" cy="226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793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9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Atomicity</a:t>
            </a:r>
            <a:r>
              <a:rPr lang="en-US" dirty="0"/>
              <a:t> means that</a:t>
            </a:r>
            <a:r>
              <a:rPr lang="bg-BG" dirty="0"/>
              <a:t>: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Transactions</a:t>
            </a:r>
            <a:r>
              <a:rPr lang="en-US" dirty="0"/>
              <a:t> execute as a </a:t>
            </a:r>
            <a:r>
              <a:rPr lang="en-US" b="1" dirty="0">
                <a:solidFill>
                  <a:schemeClr val="bg1"/>
                </a:solidFill>
              </a:rPr>
              <a:t>whole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DBMS guarantees that </a:t>
            </a:r>
            <a:r>
              <a:rPr lang="en-US" b="1" dirty="0">
                <a:solidFill>
                  <a:schemeClr val="bg1"/>
                </a:solidFill>
              </a:rPr>
              <a:t>either all </a:t>
            </a:r>
            <a:r>
              <a:rPr lang="en-US" dirty="0"/>
              <a:t>of the</a:t>
            </a:r>
            <a:br>
              <a:rPr lang="en-US" dirty="0"/>
            </a:br>
            <a:r>
              <a:rPr lang="en-US" dirty="0"/>
              <a:t>operations are performed </a:t>
            </a:r>
            <a:r>
              <a:rPr lang="en-US" b="1" dirty="0">
                <a:solidFill>
                  <a:schemeClr val="bg1"/>
                </a:solidFill>
              </a:rPr>
              <a:t>or none </a:t>
            </a:r>
            <a:r>
              <a:rPr lang="en-US" dirty="0"/>
              <a:t>of them</a:t>
            </a:r>
          </a:p>
          <a:p>
            <a:r>
              <a:rPr lang="en-US" dirty="0"/>
              <a:t>Example: Transferring funds between bank accounts</a:t>
            </a:r>
          </a:p>
          <a:p>
            <a:pPr lvl="1"/>
            <a:r>
              <a:rPr lang="en-US" dirty="0"/>
              <a:t>Either withdraw + deposit both succeed, or none of them do</a:t>
            </a:r>
          </a:p>
          <a:p>
            <a:pPr lvl="1"/>
            <a:r>
              <a:rPr lang="en-US" dirty="0"/>
              <a:t>In case of failure, the database stays unchanged</a:t>
            </a:r>
            <a:endParaRPr lang="bg-BG" dirty="0"/>
          </a:p>
        </p:txBody>
      </p:sp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Atomicity</a:t>
            </a: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122" name="Picture 2" descr="http://mail.colonial.net/~hkaiter/astronomyimages1011/John-Dalton-Atomic-Model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1" y="1600201"/>
            <a:ext cx="2729287" cy="2050465"/>
          </a:xfrm>
          <a:prstGeom prst="roundRect">
            <a:avLst>
              <a:gd name="adj" fmla="val 516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01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3" name="Rectangle 3"/>
          <p:cNvSpPr>
            <a:spLocks noGrp="1" noChangeArrowheads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Consistency</a:t>
            </a:r>
            <a:r>
              <a:rPr lang="en-US" dirty="0"/>
              <a:t> means that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dirty="0"/>
              <a:t>The database has a legal state in both the </a:t>
            </a:r>
            <a:r>
              <a:rPr lang="en-US" b="1" dirty="0">
                <a:solidFill>
                  <a:schemeClr val="bg1"/>
                </a:solidFill>
              </a:rPr>
              <a:t>transaction’s 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beginning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its end</a:t>
            </a:r>
          </a:p>
          <a:p>
            <a:pPr lvl="1"/>
            <a:r>
              <a:rPr lang="en-US" dirty="0"/>
              <a:t>Only </a:t>
            </a:r>
            <a:r>
              <a:rPr lang="en-US" b="1" dirty="0">
                <a:solidFill>
                  <a:schemeClr val="bg1"/>
                </a:solidFill>
              </a:rPr>
              <a:t>valid data </a:t>
            </a:r>
            <a:r>
              <a:rPr lang="en-US" dirty="0"/>
              <a:t>will be </a:t>
            </a:r>
            <a:r>
              <a:rPr lang="en-US" b="1" dirty="0">
                <a:solidFill>
                  <a:schemeClr val="bg1"/>
                </a:solidFill>
              </a:rPr>
              <a:t>written</a:t>
            </a:r>
            <a:r>
              <a:rPr lang="en-US" dirty="0"/>
              <a:t> to the DB</a:t>
            </a:r>
          </a:p>
          <a:p>
            <a:pPr lvl="1"/>
            <a:r>
              <a:rPr lang="en-US" dirty="0"/>
              <a:t>Transaction </a:t>
            </a:r>
            <a:r>
              <a:rPr lang="en-US" b="1" dirty="0">
                <a:solidFill>
                  <a:schemeClr val="bg1"/>
                </a:solidFill>
              </a:rPr>
              <a:t>cannot break the rules </a:t>
            </a:r>
            <a:r>
              <a:rPr lang="en-US" dirty="0"/>
              <a:t>of</a:t>
            </a:r>
            <a:br>
              <a:rPr lang="en-US" dirty="0"/>
            </a:br>
            <a:r>
              <a:rPr lang="en-US" dirty="0"/>
              <a:t>the database</a:t>
            </a:r>
          </a:p>
          <a:p>
            <a:pPr lvl="2"/>
            <a:r>
              <a:rPr lang="en-US" dirty="0"/>
              <a:t>Primary keys, foreign keys, check constraints…</a:t>
            </a:r>
          </a:p>
          <a:p>
            <a:r>
              <a:rPr lang="en-US" dirty="0"/>
              <a:t>Consistency example:</a:t>
            </a:r>
          </a:p>
          <a:p>
            <a:pPr lvl="1"/>
            <a:r>
              <a:rPr lang="en-US" dirty="0"/>
              <a:t>Transaction </a:t>
            </a:r>
            <a:r>
              <a:rPr lang="en-US" b="1" dirty="0">
                <a:solidFill>
                  <a:schemeClr val="bg1"/>
                </a:solidFill>
              </a:rPr>
              <a:t>cannot end with a duplicate primary key </a:t>
            </a:r>
            <a:r>
              <a:rPr lang="en-US" dirty="0"/>
              <a:t>in a table</a:t>
            </a:r>
          </a:p>
        </p:txBody>
      </p:sp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098" name="Picture 2" descr="http://askheatherblythe.com/wp-content/uploads/2012/05/consistenc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9812" y="2779478"/>
            <a:ext cx="2651011" cy="1997174"/>
          </a:xfrm>
          <a:prstGeom prst="roundRect">
            <a:avLst>
              <a:gd name="adj" fmla="val 57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50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1" name="Rectangle 3"/>
          <p:cNvSpPr>
            <a:spLocks noGrp="1" noChangeArrowheads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Isolation</a:t>
            </a:r>
            <a:r>
              <a:rPr lang="en-US" dirty="0"/>
              <a:t> means that</a:t>
            </a:r>
            <a:r>
              <a:rPr lang="bg-BG" dirty="0"/>
              <a:t>: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Multiple transactions </a:t>
            </a:r>
            <a:r>
              <a:rPr lang="en-US" dirty="0"/>
              <a:t>running at the same time </a:t>
            </a:r>
            <a:r>
              <a:rPr lang="en-US" b="1" dirty="0">
                <a:solidFill>
                  <a:schemeClr val="bg1"/>
                </a:solidFill>
              </a:rPr>
              <a:t>do not impact each other’s execution</a:t>
            </a:r>
          </a:p>
          <a:p>
            <a:pPr lvl="1"/>
            <a:r>
              <a:rPr lang="en-US" dirty="0"/>
              <a:t>Transactions </a:t>
            </a:r>
            <a:r>
              <a:rPr lang="en-US" b="1" dirty="0">
                <a:solidFill>
                  <a:schemeClr val="bg1"/>
                </a:solidFill>
              </a:rPr>
              <a:t>don’t see </a:t>
            </a:r>
            <a:r>
              <a:rPr lang="en-US" dirty="0"/>
              <a:t>other</a:t>
            </a:r>
            <a:br>
              <a:rPr lang="en-US" dirty="0"/>
            </a:br>
            <a:r>
              <a:rPr lang="en-US" dirty="0"/>
              <a:t>transactions’ </a:t>
            </a:r>
            <a:r>
              <a:rPr lang="en-US" b="1" dirty="0">
                <a:solidFill>
                  <a:schemeClr val="bg1"/>
                </a:solidFill>
              </a:rPr>
              <a:t>uncommitted changes</a:t>
            </a:r>
          </a:p>
          <a:p>
            <a:pPr lvl="1"/>
            <a:r>
              <a:rPr lang="en-US" dirty="0"/>
              <a:t>Isolation level defines how deep</a:t>
            </a:r>
            <a:br>
              <a:rPr lang="en-US" dirty="0"/>
            </a:br>
            <a:r>
              <a:rPr lang="en-US" dirty="0"/>
              <a:t>transactions </a:t>
            </a:r>
            <a:r>
              <a:rPr lang="en-US" b="1" dirty="0">
                <a:solidFill>
                  <a:schemeClr val="bg1"/>
                </a:solidFill>
              </a:rPr>
              <a:t>isolate from one another</a:t>
            </a:r>
          </a:p>
          <a:p>
            <a:r>
              <a:rPr lang="en-US" dirty="0"/>
              <a:t>Isolation example:</a:t>
            </a:r>
          </a:p>
          <a:p>
            <a:pPr lvl="1"/>
            <a:r>
              <a:rPr lang="en-US" dirty="0"/>
              <a:t>If two or more people try to buy the last copy of a product, only one of them will succeed</a:t>
            </a:r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Isolation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122" name="Picture 2" descr="http://icons.iconseeker.com/png/fullsize/banking-stuff/pole-separator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0" t="4229" r="13449" b="1398"/>
          <a:stretch/>
        </p:blipFill>
        <p:spPr bwMode="auto">
          <a:xfrm>
            <a:off x="9418369" y="2580178"/>
            <a:ext cx="1895112" cy="225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89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1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Durability</a:t>
            </a:r>
            <a:r>
              <a:rPr lang="en-US" dirty="0"/>
              <a:t> means that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dirty="0"/>
              <a:t>If a transaction is </a:t>
            </a:r>
            <a:r>
              <a:rPr lang="en-US" b="1" dirty="0">
                <a:solidFill>
                  <a:schemeClr val="bg1"/>
                </a:solidFill>
              </a:rPr>
              <a:t>committed</a:t>
            </a:r>
            <a:r>
              <a:rPr lang="en-US" dirty="0"/>
              <a:t> it becomes </a:t>
            </a:r>
            <a:r>
              <a:rPr lang="en-US" b="1" dirty="0">
                <a:solidFill>
                  <a:schemeClr val="bg1"/>
                </a:solidFill>
              </a:rPr>
              <a:t>persistent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Cannot</a:t>
            </a:r>
            <a:r>
              <a:rPr lang="en-US" dirty="0"/>
              <a:t> be </a:t>
            </a:r>
            <a:r>
              <a:rPr lang="en-US" b="1" dirty="0">
                <a:solidFill>
                  <a:schemeClr val="bg1"/>
                </a:solidFill>
              </a:rPr>
              <a:t>lost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undone</a:t>
            </a:r>
          </a:p>
          <a:p>
            <a:pPr lvl="1"/>
            <a:r>
              <a:rPr lang="en-US" dirty="0"/>
              <a:t>Ensured by the use of </a:t>
            </a:r>
            <a:r>
              <a:rPr lang="en-US" b="1" dirty="0">
                <a:solidFill>
                  <a:schemeClr val="bg1"/>
                </a:solidFill>
              </a:rPr>
              <a:t>database transaction logs</a:t>
            </a:r>
          </a:p>
          <a:p>
            <a:r>
              <a:rPr lang="en-US" dirty="0"/>
              <a:t>Durability example:</a:t>
            </a:r>
          </a:p>
          <a:p>
            <a:pPr lvl="1"/>
            <a:r>
              <a:rPr lang="en-US" dirty="0"/>
              <a:t>After funds are transferred and committed, the power supply at the DB server is lost</a:t>
            </a:r>
          </a:p>
          <a:p>
            <a:pPr lvl="1"/>
            <a:r>
              <a:rPr lang="en-US" dirty="0"/>
              <a:t>Transaction stays persistent (</a:t>
            </a:r>
            <a:r>
              <a:rPr lang="en-US" b="1" dirty="0">
                <a:solidFill>
                  <a:schemeClr val="bg1"/>
                </a:solidFill>
              </a:rPr>
              <a:t>no data is lost</a:t>
            </a:r>
            <a:r>
              <a:rPr lang="en-US" dirty="0"/>
              <a:t>)</a:t>
            </a:r>
          </a:p>
        </p:txBody>
      </p:sp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Durability</a:t>
            </a: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146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6930" y="2299551"/>
            <a:ext cx="1668791" cy="180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1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4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Triggers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5" y="1404258"/>
            <a:ext cx="3118266" cy="275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61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Transactions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ACID Model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Triggers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000" dirty="0"/>
          </a:p>
          <a:p>
            <a:pPr marL="749246" lvl="1" indent="-444500">
              <a:lnSpc>
                <a:spcPct val="100000"/>
              </a:lnSpc>
              <a:buFontTx/>
              <a:buAutoNum type="arabicPeriod"/>
            </a:pPr>
            <a:endParaRPr lang="en-US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1" name="Rectangle 3"/>
          <p:cNvSpPr>
            <a:spLocks noGrp="1" noChangeArrowheads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Triggers</a:t>
            </a:r>
            <a:r>
              <a:rPr lang="en-US" dirty="0"/>
              <a:t> are very much like </a:t>
            </a:r>
            <a:r>
              <a:rPr lang="en-US" b="1" dirty="0">
                <a:solidFill>
                  <a:schemeClr val="bg1"/>
                </a:solidFill>
              </a:rPr>
              <a:t>stored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procedures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Called </a:t>
            </a:r>
            <a:r>
              <a:rPr lang="en-US" b="1" dirty="0">
                <a:solidFill>
                  <a:schemeClr val="bg1"/>
                </a:solidFill>
              </a:rPr>
              <a:t>in case of a specific event</a:t>
            </a:r>
          </a:p>
          <a:p>
            <a:r>
              <a:rPr lang="en-US" dirty="0"/>
              <a:t>We do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call</a:t>
            </a:r>
            <a:r>
              <a:rPr lang="en-US" dirty="0"/>
              <a:t> triggers </a:t>
            </a:r>
            <a:r>
              <a:rPr lang="en-US" b="1" dirty="0">
                <a:solidFill>
                  <a:schemeClr val="bg1"/>
                </a:solidFill>
              </a:rPr>
              <a:t>explicitly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Triggers are attached to a table</a:t>
            </a:r>
            <a:endParaRPr lang="en-US" dirty="0"/>
          </a:p>
          <a:p>
            <a:pPr lvl="1"/>
            <a:r>
              <a:rPr lang="en-US" dirty="0"/>
              <a:t>Triggers are fired </a:t>
            </a:r>
            <a:r>
              <a:rPr lang="en-US" b="1" dirty="0">
                <a:solidFill>
                  <a:schemeClr val="bg1"/>
                </a:solidFill>
              </a:rPr>
              <a:t>when a certain SQL statement is executed </a:t>
            </a:r>
            <a:r>
              <a:rPr lang="en-US" dirty="0"/>
              <a:t>against </a:t>
            </a:r>
            <a:br>
              <a:rPr lang="en-US" dirty="0"/>
            </a:br>
            <a:r>
              <a:rPr lang="en-US" dirty="0"/>
              <a:t>the contents of the table</a:t>
            </a:r>
          </a:p>
          <a:p>
            <a:pPr lvl="1"/>
            <a:r>
              <a:rPr lang="en-US" dirty="0"/>
              <a:t>Syntax: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AFTER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  <a:r>
              <a:rPr lang="en-US" dirty="0"/>
              <a:t>/</a:t>
            </a:r>
            <a:r>
              <a:rPr lang="en-US" b="1" dirty="0">
                <a:solidFill>
                  <a:schemeClr val="bg1"/>
                </a:solidFill>
              </a:rPr>
              <a:t>UPDATE</a:t>
            </a:r>
            <a:r>
              <a:rPr lang="en-US" dirty="0"/>
              <a:t>/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INSTEAD OF INSERT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UPDATE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</a:p>
          <a:p>
            <a:pPr lvl="1"/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Triggers?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434" y="4247267"/>
            <a:ext cx="1810636" cy="181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75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AFTER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Trigger</a:t>
            </a:r>
            <a:r>
              <a:rPr lang="en-US" dirty="0"/>
              <a:t> is executed </a:t>
            </a:r>
            <a:r>
              <a:rPr lang="en-US" b="1" dirty="0">
                <a:solidFill>
                  <a:schemeClr val="bg1"/>
                </a:solidFill>
              </a:rPr>
              <a:t>right after an event is fired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5200" y="3352800"/>
            <a:ext cx="1872000" cy="187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26" name="Rectangle 13"/>
          <p:cNvSpPr/>
          <p:nvPr/>
        </p:nvSpPr>
        <p:spPr>
          <a:xfrm>
            <a:off x="7821087" y="3352800"/>
            <a:ext cx="1872000" cy="187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Trigger</a:t>
            </a:r>
          </a:p>
        </p:txBody>
      </p:sp>
      <p:grpSp>
        <p:nvGrpSpPr>
          <p:cNvPr id="8" name="Групиране 7"/>
          <p:cNvGrpSpPr/>
          <p:nvPr/>
        </p:nvGrpSpPr>
        <p:grpSpPr>
          <a:xfrm>
            <a:off x="5087400" y="3186507"/>
            <a:ext cx="2242800" cy="2242800"/>
            <a:chOff x="3790412" y="3777000"/>
            <a:chExt cx="2242800" cy="2242800"/>
          </a:xfrm>
        </p:grpSpPr>
        <p:sp>
          <p:nvSpPr>
            <p:cNvPr id="28" name="Diamond 15"/>
            <p:cNvSpPr/>
            <p:nvPr/>
          </p:nvSpPr>
          <p:spPr>
            <a:xfrm>
              <a:off x="3790412" y="3777000"/>
              <a:ext cx="2242800" cy="2242800"/>
            </a:xfrm>
            <a:prstGeom prst="diamond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TextBox 16"/>
            <p:cNvSpPr txBox="1"/>
            <p:nvPr/>
          </p:nvSpPr>
          <p:spPr>
            <a:xfrm>
              <a:off x="4067414" y="4617683"/>
              <a:ext cx="16887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1"/>
                <a:t>Event</a:t>
              </a:r>
            </a:p>
          </p:txBody>
        </p:sp>
      </p:grpSp>
      <p:cxnSp>
        <p:nvCxnSpPr>
          <p:cNvPr id="32" name="Straight Connector 19"/>
          <p:cNvCxnSpPr>
            <a:stCxn id="25" idx="3"/>
            <a:endCxn id="28" idx="1"/>
          </p:cNvCxnSpPr>
          <p:nvPr/>
        </p:nvCxnSpPr>
        <p:spPr>
          <a:xfrm>
            <a:off x="4597200" y="4288801"/>
            <a:ext cx="490200" cy="19107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20"/>
          <p:cNvCxnSpPr>
            <a:stCxn id="28" idx="3"/>
            <a:endCxn id="26" idx="1"/>
          </p:cNvCxnSpPr>
          <p:nvPr/>
        </p:nvCxnSpPr>
        <p:spPr>
          <a:xfrm flipV="1">
            <a:off x="7330201" y="4288801"/>
            <a:ext cx="490887" cy="19107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: Rounded Corners 24"/>
          <p:cNvSpPr/>
          <p:nvPr/>
        </p:nvSpPr>
        <p:spPr>
          <a:xfrm>
            <a:off x="2514600" y="3048000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901571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amond 15"/>
          <p:cNvSpPr/>
          <p:nvPr/>
        </p:nvSpPr>
        <p:spPr>
          <a:xfrm>
            <a:off x="6496463" y="3603737"/>
            <a:ext cx="2242800" cy="2242800"/>
          </a:xfrm>
          <a:prstGeom prst="diamond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Event</a:t>
            </a: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INSTEAD OF </a:t>
            </a:r>
            <a:r>
              <a:rPr lang="en-US" dirty="0"/>
              <a:t>Trigger completely replaces an event action from </a:t>
            </a:r>
            <a:br>
              <a:rPr lang="en-US" dirty="0"/>
            </a:br>
            <a:r>
              <a:rPr lang="en-US" dirty="0"/>
              <a:t>happening</a:t>
            </a:r>
          </a:p>
          <a:p>
            <a:pPr lvl="1"/>
            <a:r>
              <a:rPr lang="en-US" dirty="0"/>
              <a:t>You can apply totally different logic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Instead of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4149263" y="3770030"/>
            <a:ext cx="1872000" cy="18720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Action</a:t>
            </a:r>
          </a:p>
        </p:txBody>
      </p:sp>
      <p:cxnSp>
        <p:nvCxnSpPr>
          <p:cNvPr id="32" name="Straight Connector 19"/>
          <p:cNvCxnSpPr>
            <a:cxnSpLocks/>
            <a:stCxn id="25" idx="3"/>
            <a:endCxn id="28" idx="1"/>
          </p:cNvCxnSpPr>
          <p:nvPr/>
        </p:nvCxnSpPr>
        <p:spPr>
          <a:xfrm>
            <a:off x="6021263" y="4706031"/>
            <a:ext cx="475200" cy="19107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24"/>
          <p:cNvSpPr/>
          <p:nvPr/>
        </p:nvSpPr>
        <p:spPr>
          <a:xfrm>
            <a:off x="3902529" y="3467837"/>
            <a:ext cx="5029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72068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There are </a:t>
            </a:r>
            <a:r>
              <a:rPr lang="en-US" b="1" dirty="0">
                <a:solidFill>
                  <a:schemeClr val="bg1"/>
                </a:solidFill>
              </a:rPr>
              <a:t>three different events </a:t>
            </a:r>
            <a:r>
              <a:rPr lang="en-US" dirty="0"/>
              <a:t>that can be applied </a:t>
            </a:r>
            <a:r>
              <a:rPr lang="en-US" b="1" dirty="0">
                <a:solidFill>
                  <a:schemeClr val="bg1"/>
                </a:solidFill>
              </a:rPr>
              <a:t>within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trigger</a:t>
            </a:r>
            <a:r>
              <a:rPr lang="en-US" dirty="0"/>
              <a:t>: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Events</a:t>
            </a:r>
            <a:endParaRPr lang="bg-BG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Rectangle: Rounded Corners 31"/>
          <p:cNvSpPr/>
          <p:nvPr/>
        </p:nvSpPr>
        <p:spPr>
          <a:xfrm>
            <a:off x="4338451" y="2261902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D1D5DD"/>
          </a:solidFill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Events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28922" y="3069924"/>
            <a:ext cx="3360821" cy="2458786"/>
            <a:chOff x="3275012" y="3623370"/>
            <a:chExt cx="2632688" cy="2062943"/>
          </a:xfrm>
        </p:grpSpPr>
        <p:sp>
          <p:nvSpPr>
            <p:cNvPr id="15" name="Rectangle: Rounded Corners 13"/>
            <p:cNvSpPr/>
            <p:nvPr/>
          </p:nvSpPr>
          <p:spPr>
            <a:xfrm>
              <a:off x="3275012" y="5168857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D1D5DD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Insert</a:t>
              </a:r>
            </a:p>
          </p:txBody>
        </p:sp>
        <p:cxnSp>
          <p:nvCxnSpPr>
            <p:cNvPr id="18" name="Straight Connector 37"/>
            <p:cNvCxnSpPr>
              <a:cxnSpLocks/>
              <a:stCxn id="12" idx="2"/>
              <a:endCxn id="15" idx="0"/>
            </p:cNvCxnSpPr>
            <p:nvPr/>
          </p:nvCxnSpPr>
          <p:spPr>
            <a:xfrm flipH="1">
              <a:off x="4051721" y="3623370"/>
              <a:ext cx="1855979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598215" y="3069924"/>
            <a:ext cx="1983054" cy="2458786"/>
            <a:chOff x="5176010" y="3623370"/>
            <a:chExt cx="1553419" cy="206294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176010" y="5168857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D1D5DD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Update</a:t>
              </a:r>
            </a:p>
          </p:txBody>
        </p:sp>
        <p:cxnSp>
          <p:nvCxnSpPr>
            <p:cNvPr id="19" name="Straight Connector 38"/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952719" y="3623370"/>
              <a:ext cx="0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5589743" y="3069924"/>
            <a:ext cx="3360821" cy="2458786"/>
            <a:chOff x="5997739" y="3623370"/>
            <a:chExt cx="2632689" cy="2062943"/>
          </a:xfrm>
        </p:grpSpPr>
        <p:sp>
          <p:nvSpPr>
            <p:cNvPr id="16" name="Rectangle: Rounded Corners 13"/>
            <p:cNvSpPr/>
            <p:nvPr/>
          </p:nvSpPr>
          <p:spPr>
            <a:xfrm>
              <a:off x="7077009" y="5168857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D1D5DD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cxnSp>
          <p:nvCxnSpPr>
            <p:cNvPr id="20" name="Straight Connector 39"/>
            <p:cNvCxnSpPr>
              <a:stCxn id="12" idx="2"/>
              <a:endCxn id="16" idx="0"/>
            </p:cNvCxnSpPr>
            <p:nvPr/>
          </p:nvCxnSpPr>
          <p:spPr>
            <a:xfrm>
              <a:off x="5997739" y="3623370"/>
              <a:ext cx="1855980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018900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9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Defined by the keyword </a:t>
            </a:r>
            <a:r>
              <a:rPr lang="en-US" b="1" dirty="0">
                <a:solidFill>
                  <a:schemeClr val="bg1"/>
                </a:solidFill>
              </a:rPr>
              <a:t>FOR</a:t>
            </a:r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Triggers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609601" y="1876485"/>
            <a:ext cx="10972800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CREATE TRIGGER </a:t>
            </a: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tr_TownsUpdate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ON</a:t>
            </a: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Towns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UPDATE</a:t>
            </a:r>
          </a:p>
          <a:p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AS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IF (EXISTS(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      SELECT * FROM inserted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      WHERE Name IS NULL OR LEN(Name) = 0))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BEGIN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  RAISERROR('Town name cannot be empty.', 16, 1)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  ROLLBACK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  RETURN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END</a:t>
            </a:r>
          </a:p>
          <a:p>
            <a:endParaRPr lang="en-US" sz="2400" b="1" noProof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UPDATE Towns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SET Name='' </a:t>
            </a: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WHERE TownId=1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572000" y="4876799"/>
            <a:ext cx="2220686" cy="653143"/>
          </a:xfrm>
          <a:prstGeom prst="wedgeRoundRectCallout">
            <a:avLst>
              <a:gd name="adj1" fmla="val -52592"/>
              <a:gd name="adj2" fmla="val 9385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Causes an error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8803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3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Defined by using </a:t>
            </a:r>
            <a:r>
              <a:rPr lang="en-US" b="1" dirty="0">
                <a:solidFill>
                  <a:schemeClr val="bg1"/>
                </a:solidFill>
              </a:rPr>
              <a:t>INSTEAD OF</a:t>
            </a: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Instead Of Triggers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22244" name="Rectangle 4"/>
          <p:cNvSpPr>
            <a:spLocks noChangeArrowheads="1"/>
          </p:cNvSpPr>
          <p:nvPr/>
        </p:nvSpPr>
        <p:spPr bwMode="auto">
          <a:xfrm>
            <a:off x="609600" y="1858672"/>
            <a:ext cx="10972800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CREATE TABLE Accounts(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Username varchar(10) NOT NULL PRIMARY KEY,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[Password] varchar(20) NOT NULL,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Active char(1) NOT NULL DEFAULT 'Y’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CREATE TRIGGER </a:t>
            </a: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tr_AccountsDelete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ON</a:t>
            </a: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Accounts</a:t>
            </a:r>
          </a:p>
          <a:p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INSTEAD OF DELETE</a:t>
            </a:r>
          </a:p>
          <a:p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AS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UPDATE a SET Active = 'N'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FROM Accounts AS a JOIN DELETED d 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  ON d.Username = a.Username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WHERE a.Active = 'Y'  </a:t>
            </a:r>
          </a:p>
        </p:txBody>
      </p:sp>
    </p:spTree>
    <p:extLst>
      <p:ext uri="{BB962C8B-B14F-4D97-AF65-F5344CB8AC3E}">
        <p14:creationId xmlns:p14="http://schemas.microsoft.com/office/powerpoint/2010/main" val="9380771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Database Security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D9C73-F1D9-4C03-9E3A-FC7AA5C8875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Fixed Server Roles, Fixed Database Roles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745776" y="1760930"/>
            <a:ext cx="2700447" cy="2205351"/>
            <a:chOff x="4745775" y="1586759"/>
            <a:chExt cx="2700447" cy="2205351"/>
          </a:xfrm>
        </p:grpSpPr>
        <p:pic>
          <p:nvPicPr>
            <p:cNvPr id="1028" name="Picture 4" descr="Image result for sql server fixed roles">
              <a:extLst>
                <a:ext uri="{FF2B5EF4-FFF2-40B4-BE49-F238E27FC236}">
                  <a16:creationId xmlns:a16="http://schemas.microsoft.com/office/drawing/2014/main" id="{E78E2346-67C8-424C-9992-2CCF89183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775" y="1586759"/>
              <a:ext cx="2700447" cy="1706511"/>
            </a:xfrm>
            <a:prstGeom prst="roundRect">
              <a:avLst>
                <a:gd name="adj" fmla="val 3205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664F93-9BE9-46A9-A764-5AB6377E7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048" y="1984208"/>
              <a:ext cx="1807902" cy="1807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26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38D88B-3A3C-405B-BFAA-24C7A02D8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SQL Server has </a:t>
            </a:r>
            <a:r>
              <a:rPr lang="en-US" b="1" dirty="0">
                <a:solidFill>
                  <a:schemeClr val="bg1"/>
                </a:solidFill>
              </a:rPr>
              <a:t>two layers of database security</a:t>
            </a:r>
            <a:r>
              <a:rPr lang="en-US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Fixed Server Roles</a:t>
            </a:r>
          </a:p>
          <a:p>
            <a:pPr lvl="2">
              <a:buClr>
                <a:schemeClr val="tx1"/>
              </a:buClr>
            </a:pPr>
            <a:r>
              <a:rPr lang="en-US" noProof="1"/>
              <a:t>sysadmin, bulkadmin, dbcreator, securityadmin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Fixed Database Roles</a:t>
            </a:r>
          </a:p>
          <a:p>
            <a:pPr lvl="2">
              <a:buClr>
                <a:schemeClr val="tx1"/>
              </a:buClr>
            </a:pPr>
            <a:r>
              <a:rPr lang="en-US" noProof="1"/>
              <a:t>db_owner, db_securityadmin, db_accessadmin</a:t>
            </a:r>
          </a:p>
          <a:p>
            <a:pPr lvl="2">
              <a:buClr>
                <a:schemeClr val="tx1"/>
              </a:buClr>
            </a:pPr>
            <a:r>
              <a:rPr lang="en-US" noProof="1"/>
              <a:t>db_backupoperator, db_ddladmin</a:t>
            </a:r>
          </a:p>
          <a:p>
            <a:pPr lvl="2">
              <a:buClr>
                <a:schemeClr val="tx1"/>
              </a:buClr>
            </a:pPr>
            <a:r>
              <a:rPr lang="en-US" noProof="1"/>
              <a:t>db_datareader/db_datawriter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ACFCC1-71C9-4B6E-B2A5-C438D86F2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Security: 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9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2B59E-5870-4C19-B2DF-FE315477B9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SQL Server lets us create </a:t>
            </a:r>
            <a:r>
              <a:rPr lang="en-US" b="1" dirty="0">
                <a:solidFill>
                  <a:schemeClr val="bg1"/>
                </a:solidFill>
              </a:rPr>
              <a:t>custom roles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Collection of privileges </a:t>
            </a:r>
            <a:r>
              <a:rPr lang="en-US" dirty="0"/>
              <a:t>(permissions)</a:t>
            </a:r>
          </a:p>
          <a:p>
            <a:pPr>
              <a:buClr>
                <a:schemeClr val="tx1"/>
              </a:buClr>
            </a:pPr>
            <a:r>
              <a:rPr lang="en-US" dirty="0"/>
              <a:t>Fine </a:t>
            </a:r>
            <a:r>
              <a:rPr lang="en-US" b="1" dirty="0">
                <a:solidFill>
                  <a:schemeClr val="bg1"/>
                </a:solidFill>
              </a:rPr>
              <a:t>control over permissions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Can use </a:t>
            </a:r>
            <a:r>
              <a:rPr lang="en-US" b="1" dirty="0">
                <a:solidFill>
                  <a:schemeClr val="bg1"/>
                </a:solidFill>
              </a:rPr>
              <a:t>one role for multiple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users </a:t>
            </a:r>
            <a:r>
              <a:rPr lang="en-US" dirty="0"/>
              <a:t>(groups)</a:t>
            </a:r>
          </a:p>
          <a:p>
            <a:pPr>
              <a:buClr>
                <a:schemeClr val="tx1"/>
              </a:buClr>
            </a:pPr>
            <a:r>
              <a:rPr lang="en-US" dirty="0"/>
              <a:t>Makes </a:t>
            </a:r>
            <a:r>
              <a:rPr lang="en-US" b="1" dirty="0">
                <a:solidFill>
                  <a:schemeClr val="bg1"/>
                </a:solidFill>
              </a:rPr>
              <a:t>auditing operations easier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2093A8-9ED8-4076-85DA-4848C4B7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Roles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1CDF98-45D7-4A64-9207-FFF5FB5BE7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2" descr="Image result for user icon transparent">
            <a:extLst>
              <a:ext uri="{FF2B5EF4-FFF2-40B4-BE49-F238E27FC236}">
                <a16:creationId xmlns:a16="http://schemas.microsoft.com/office/drawing/2014/main" id="{C6F86CA2-52B9-452C-9589-1A113748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7927">
            <a:off x="9393814" y="1752709"/>
            <a:ext cx="2159888" cy="215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user icon transparent">
            <a:extLst>
              <a:ext uri="{FF2B5EF4-FFF2-40B4-BE49-F238E27FC236}">
                <a16:creationId xmlns:a16="http://schemas.microsoft.com/office/drawing/2014/main" id="{70041DE7-86E1-4635-813C-C8522BA0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6566">
            <a:off x="8027270" y="2325939"/>
            <a:ext cx="3108211" cy="310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22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FFDE-5E0B-449C-8159-09E4F84FE6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85000" lnSpcReduction="20000"/>
          </a:bodyPr>
          <a:lstStyle/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CONTROL SERVER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DATABASE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Gives </a:t>
            </a:r>
            <a:r>
              <a:rPr lang="en-US" b="1" dirty="0">
                <a:solidFill>
                  <a:schemeClr val="bg1"/>
                </a:solidFill>
              </a:rPr>
              <a:t>all permissions</a:t>
            </a:r>
            <a:r>
              <a:rPr lang="en-US" dirty="0"/>
              <a:t> on the server/database</a:t>
            </a:r>
          </a:p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TAKE OWNERSHIP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Enables the grantee to take </a:t>
            </a:r>
            <a:r>
              <a:rPr lang="en-US" b="1" dirty="0">
                <a:solidFill>
                  <a:schemeClr val="bg1"/>
                </a:solidFill>
              </a:rPr>
              <a:t>ownership of a securable</a:t>
            </a:r>
          </a:p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VIEW CHANGE TRACKING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Manage change tracking </a:t>
            </a:r>
            <a:r>
              <a:rPr lang="en-US" dirty="0"/>
              <a:t>on schemas and tables</a:t>
            </a:r>
          </a:p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VIEW DEFINITION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Enables the grantee to </a:t>
            </a:r>
            <a:r>
              <a:rPr lang="en-US" b="1" dirty="0">
                <a:solidFill>
                  <a:schemeClr val="bg1"/>
                </a:solidFill>
              </a:rPr>
              <a:t>access metadata</a:t>
            </a:r>
          </a:p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EXECUTE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run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procedures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scalar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aggregate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A529B8-B1E7-4D7C-A60B-F211EFAD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Role Permissions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7170C1-0FFC-4B21-8A4F-18A0412784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3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50938"/>
            <a:ext cx="11804650" cy="53736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u="sng" dirty="0">
                <a:solidFill>
                  <a:schemeClr val="bg1"/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#csharp-db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5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29BB9-C9E0-4F2B-AB96-77CAA9BC31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ALTER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Lets a role </a:t>
            </a:r>
            <a:r>
              <a:rPr lang="en-US" b="1" dirty="0">
                <a:solidFill>
                  <a:schemeClr val="bg1"/>
                </a:solidFill>
              </a:rPr>
              <a:t>create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alter</a:t>
            </a:r>
            <a:r>
              <a:rPr lang="en-US" dirty="0"/>
              <a:t>, and </a:t>
            </a:r>
            <a:r>
              <a:rPr lang="en-US" b="1" dirty="0">
                <a:solidFill>
                  <a:schemeClr val="bg1"/>
                </a:solidFill>
              </a:rPr>
              <a:t>drop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objects</a:t>
            </a:r>
            <a:r>
              <a:rPr lang="en-US" dirty="0"/>
              <a:t> from the schema</a:t>
            </a:r>
          </a:p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REFERENCES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Lets the role </a:t>
            </a:r>
            <a:r>
              <a:rPr lang="en-US" b="1" dirty="0">
                <a:solidFill>
                  <a:schemeClr val="bg1"/>
                </a:solidFill>
              </a:rPr>
              <a:t>create FOREIGN KEY </a:t>
            </a:r>
            <a:r>
              <a:rPr lang="en-US" dirty="0"/>
              <a:t>constraints</a:t>
            </a:r>
          </a:p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SELECT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UPDATE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Grant access to </a:t>
            </a:r>
            <a:r>
              <a:rPr lang="en-US" b="1" dirty="0">
                <a:solidFill>
                  <a:schemeClr val="bg1"/>
                </a:solidFill>
              </a:rPr>
              <a:t>CRUD Operations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Can be granted on </a:t>
            </a:r>
            <a:r>
              <a:rPr lang="en-US" b="1" dirty="0">
                <a:solidFill>
                  <a:schemeClr val="bg1"/>
                </a:solidFill>
              </a:rPr>
              <a:t>database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schema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object</a:t>
            </a:r>
            <a:r>
              <a:rPr lang="en-US" dirty="0"/>
              <a:t>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Individual tables, views and columns </a:t>
            </a:r>
            <a:r>
              <a:rPr lang="en-US" b="1" dirty="0">
                <a:solidFill>
                  <a:schemeClr val="bg1"/>
                </a:solidFill>
              </a:rPr>
              <a:t>can be targeted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FE6478-8DC8-4E97-BA36-3398178FA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Role Permissions (2)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493B0-2312-44B9-A6FE-752BF096D0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8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445613" y="1664770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915" marR="0" lvl="0" indent="-456915" algn="l" defTabSz="1218438" rtl="0" eaLnBrk="1" fontAlgn="auto" latinLnBrk="1" hangingPunct="1">
              <a:lnSpc>
                <a:spcPct val="100000"/>
              </a:lnSpc>
              <a:spcBef>
                <a:spcPts val="138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8775" marR="0" lvl="0" indent="-358775" algn="l" defTabSz="1218438" rtl="0" eaLnBrk="1" fontAlgn="auto" latinLnBrk="1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3200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5416" y="1716562"/>
            <a:ext cx="7971901" cy="456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5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Transactions</a:t>
            </a:r>
            <a:r>
              <a:rPr lang="en-GB" sz="2400" dirty="0">
                <a:solidFill>
                  <a:schemeClr val="bg2"/>
                </a:solidFill>
              </a:rPr>
              <a:t> give our operations </a:t>
            </a:r>
            <a:r>
              <a:rPr lang="en-GB" sz="2400" b="1" dirty="0">
                <a:solidFill>
                  <a:schemeClr val="bg1"/>
                </a:solidFill>
              </a:rPr>
              <a:t>stability</a:t>
            </a:r>
            <a:endParaRPr lang="en-US" sz="1200" b="1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95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Operation Integrity</a:t>
            </a:r>
          </a:p>
          <a:p>
            <a:pPr marL="914400" lvl="1" indent="-457200">
              <a:lnSpc>
                <a:spcPct val="95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Solving the concurrent operation problem</a:t>
            </a:r>
          </a:p>
          <a:p>
            <a:pPr marL="914400" lvl="1" indent="-457200">
              <a:lnSpc>
                <a:spcPct val="95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The ACID model is implemented in most RDBMS</a:t>
            </a:r>
          </a:p>
          <a:p>
            <a:pPr lvl="1">
              <a:lnSpc>
                <a:spcPct val="95000"/>
              </a:lnSpc>
            </a:pPr>
            <a:endParaRPr lang="en-US" sz="2400" dirty="0">
              <a:solidFill>
                <a:schemeClr val="bg2"/>
              </a:solidFill>
            </a:endParaRPr>
          </a:p>
          <a:p>
            <a:pPr marL="457200" indent="-457200">
              <a:lnSpc>
                <a:spcPct val="95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Triggers</a:t>
            </a:r>
            <a:r>
              <a:rPr lang="en-US" sz="2400" dirty="0">
                <a:solidFill>
                  <a:schemeClr val="bg2"/>
                </a:solidFill>
              </a:rPr>
              <a:t> apply a given behavior when a condition is hit</a:t>
            </a:r>
          </a:p>
          <a:p>
            <a:pPr marL="914400" lvl="1" indent="-457200">
              <a:lnSpc>
                <a:spcPct val="95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Gives us temporary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INSERTED</a:t>
            </a:r>
            <a:r>
              <a:rPr lang="en-US" sz="2400" dirty="0">
                <a:solidFill>
                  <a:schemeClr val="bg2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DELETED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tables</a:t>
            </a:r>
          </a:p>
          <a:p>
            <a:pPr lvl="1">
              <a:lnSpc>
                <a:spcPct val="95000"/>
              </a:lnSpc>
            </a:pP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Security</a:t>
            </a:r>
            <a:r>
              <a:rPr lang="en-US" sz="2400" dirty="0">
                <a:solidFill>
                  <a:schemeClr val="bg2"/>
                </a:solidFill>
              </a:rPr>
              <a:t> in SQL Server can be finely controlled</a:t>
            </a:r>
          </a:p>
          <a:p>
            <a:pPr marL="914400" lvl="1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Using fixed </a:t>
            </a:r>
            <a:r>
              <a:rPr lang="en-US" sz="2400" b="1" dirty="0">
                <a:solidFill>
                  <a:schemeClr val="bg1"/>
                </a:solidFill>
              </a:rPr>
              <a:t>server roles </a:t>
            </a:r>
            <a:r>
              <a:rPr lang="en-US" sz="2400" dirty="0">
                <a:solidFill>
                  <a:schemeClr val="bg2"/>
                </a:solidFill>
              </a:rPr>
              <a:t>and fixed </a:t>
            </a:r>
            <a:r>
              <a:rPr lang="en-US" sz="2400" b="1" dirty="0">
                <a:solidFill>
                  <a:schemeClr val="bg1"/>
                </a:solidFill>
              </a:rPr>
              <a:t>database roles</a:t>
            </a:r>
          </a:p>
          <a:p>
            <a:pPr lvl="1"/>
            <a:endParaRPr lang="en-US" sz="2400" dirty="0">
              <a:solidFill>
                <a:schemeClr val="bg2"/>
              </a:solidFill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Custom roles </a:t>
            </a:r>
            <a:r>
              <a:rPr lang="en-US" sz="2400" dirty="0">
                <a:solidFill>
                  <a:schemeClr val="bg2"/>
                </a:solidFill>
              </a:rPr>
              <a:t>control permissions even more finely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83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50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6115" y="4535261"/>
            <a:ext cx="566588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70006" y="4535261"/>
            <a:ext cx="396008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1174" y="2475274"/>
            <a:ext cx="579082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70008" y="2475274"/>
            <a:ext cx="3856369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094" y="1445280"/>
            <a:ext cx="2446901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70006" y="1445280"/>
            <a:ext cx="418361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8206" y="1445280"/>
            <a:ext cx="271230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37267" y="3505268"/>
            <a:ext cx="2518346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70007" y="3505268"/>
            <a:ext cx="4539290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3804" y="3505268"/>
            <a:ext cx="174819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3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113007" y="5565254"/>
            <a:ext cx="2872298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8" name="Picture 17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84974" y="5654317"/>
            <a:ext cx="6472875" cy="77409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5626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927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solidFill>
                  <a:schemeClr val="bg1"/>
                </a:solidFill>
                <a:hlinkClick r:id="rId3"/>
              </a:rPr>
              <a:t>Creative Commons </a:t>
            </a:r>
            <a:r>
              <a:rPr lang="en-US" noProof="1">
                <a:solidFill>
                  <a:schemeClr val="bg1"/>
                </a:solidFill>
                <a:hlinkClick r:id="rId3"/>
              </a:rPr>
              <a:t>Attribution-NonCommercial-ShareAlike</a:t>
            </a:r>
            <a:r>
              <a:rPr lang="en-US" dirty="0">
                <a:solidFill>
                  <a:schemeClr val="bg1"/>
                </a:solidFill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79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2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Transactions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Definition, Usage, ACID Model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690" y="1202745"/>
            <a:ext cx="2852619" cy="285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7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5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Transaction</a:t>
            </a:r>
            <a:r>
              <a:rPr lang="en-US" dirty="0"/>
              <a:t> is a </a:t>
            </a:r>
            <a:r>
              <a:rPr lang="en-US" b="1" dirty="0">
                <a:solidFill>
                  <a:schemeClr val="bg1"/>
                </a:solidFill>
              </a:rPr>
              <a:t>sequence of actions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en-US" b="1" dirty="0">
                <a:solidFill>
                  <a:schemeClr val="bg1"/>
                </a:solidFill>
              </a:rPr>
              <a:t>database operations</a:t>
            </a:r>
            <a:r>
              <a:rPr lang="bg-BG" dirty="0"/>
              <a:t>)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executed as a whole</a:t>
            </a:r>
            <a:r>
              <a:rPr lang="bg-BG" dirty="0"/>
              <a:t>:</a:t>
            </a:r>
          </a:p>
          <a:p>
            <a:pPr lvl="1"/>
            <a:r>
              <a:rPr lang="en-US" dirty="0"/>
              <a:t>Either </a:t>
            </a:r>
            <a:r>
              <a:rPr lang="en-US" b="1" dirty="0">
                <a:solidFill>
                  <a:schemeClr val="bg1"/>
                </a:solidFill>
              </a:rPr>
              <a:t>all</a:t>
            </a:r>
            <a:r>
              <a:rPr lang="en-US" dirty="0"/>
              <a:t> of them </a:t>
            </a:r>
            <a:r>
              <a:rPr lang="en-US" b="1" dirty="0">
                <a:solidFill>
                  <a:schemeClr val="bg1"/>
                </a:solidFill>
              </a:rPr>
              <a:t>complete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successfully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none</a:t>
            </a:r>
            <a:r>
              <a:rPr lang="en-US" dirty="0"/>
              <a:t> of them </a:t>
            </a:r>
            <a:r>
              <a:rPr lang="en-US" b="1" dirty="0">
                <a:solidFill>
                  <a:schemeClr val="bg1"/>
                </a:solidFill>
              </a:rPr>
              <a:t>do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en-US" dirty="0"/>
              <a:t>Examples</a:t>
            </a:r>
            <a:r>
              <a:rPr lang="bg-BG" dirty="0"/>
              <a:t>:</a:t>
            </a:r>
          </a:p>
          <a:p>
            <a:pPr lvl="1"/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b="1" dirty="0">
                <a:solidFill>
                  <a:schemeClr val="bg1"/>
                </a:solidFill>
              </a:rPr>
              <a:t>withdrawal</a:t>
            </a:r>
            <a:r>
              <a:rPr lang="bg-BG" b="1" dirty="0">
                <a:solidFill>
                  <a:schemeClr val="bg1"/>
                </a:solidFill>
              </a:rPr>
              <a:t> + </a:t>
            </a:r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deposit</a:t>
            </a:r>
            <a:r>
              <a:rPr lang="bg-BG" dirty="0"/>
              <a:t>)</a:t>
            </a:r>
          </a:p>
          <a:p>
            <a:pPr lvl="1"/>
            <a:r>
              <a:rPr lang="en-US" dirty="0"/>
              <a:t>If either the </a:t>
            </a:r>
            <a:r>
              <a:rPr lang="en-US" b="1" dirty="0">
                <a:solidFill>
                  <a:schemeClr val="bg1"/>
                </a:solidFill>
              </a:rPr>
              <a:t>withdrawal or </a:t>
            </a:r>
            <a:r>
              <a:rPr lang="en-US" dirty="0"/>
              <a:t>the</a:t>
            </a:r>
            <a:r>
              <a:rPr lang="en-US" b="1" dirty="0">
                <a:solidFill>
                  <a:schemeClr val="bg1"/>
                </a:solidFill>
              </a:rPr>
              <a:t> deposit fails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whole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operation is cancelled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6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Transactions: Lifecycle (Rollback)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475331" y="4611851"/>
            <a:ext cx="15772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Rollback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4570" y="3627685"/>
            <a:ext cx="1567383" cy="0"/>
          </a:xfrm>
          <a:prstGeom prst="straightConnector1">
            <a:avLst/>
          </a:prstGeom>
          <a:ln>
            <a:solidFill>
              <a:schemeClr val="tx1"/>
            </a:solidFill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10114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ln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10115" y="1546223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3097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ln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3099" y="1546223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Write</a:t>
            </a:r>
          </a:p>
        </p:txBody>
      </p:sp>
      <p:sp>
        <p:nvSpPr>
          <p:cNvPr id="12" name="Freeform 17"/>
          <p:cNvSpPr>
            <a:spLocks/>
          </p:cNvSpPr>
          <p:nvPr/>
        </p:nvSpPr>
        <p:spPr bwMode="auto">
          <a:xfrm>
            <a:off x="1525029" y="4504544"/>
            <a:ext cx="3638713" cy="753257"/>
          </a:xfrm>
          <a:custGeom>
            <a:avLst/>
            <a:gdLst>
              <a:gd name="T0" fmla="*/ 1616 w 1616"/>
              <a:gd name="T1" fmla="*/ 6 h 358"/>
              <a:gd name="T2" fmla="*/ 1525 w 1616"/>
              <a:gd name="T3" fmla="*/ 154 h 358"/>
              <a:gd name="T4" fmla="*/ 1216 w 1616"/>
              <a:gd name="T5" fmla="*/ 308 h 358"/>
              <a:gd name="T6" fmla="*/ 754 w 1616"/>
              <a:gd name="T7" fmla="*/ 351 h 358"/>
              <a:gd name="T8" fmla="*/ 202 w 1616"/>
              <a:gd name="T9" fmla="*/ 268 h 358"/>
              <a:gd name="T10" fmla="*/ 0 w 1616"/>
              <a:gd name="T11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6" h="358">
                <a:moveTo>
                  <a:pt x="1616" y="6"/>
                </a:moveTo>
                <a:cubicBezTo>
                  <a:pt x="1601" y="31"/>
                  <a:pt x="1592" y="104"/>
                  <a:pt x="1525" y="154"/>
                </a:cubicBezTo>
                <a:cubicBezTo>
                  <a:pt x="1458" y="204"/>
                  <a:pt x="1344" y="275"/>
                  <a:pt x="1216" y="308"/>
                </a:cubicBezTo>
                <a:cubicBezTo>
                  <a:pt x="1088" y="341"/>
                  <a:pt x="923" y="358"/>
                  <a:pt x="754" y="351"/>
                </a:cubicBezTo>
                <a:cubicBezTo>
                  <a:pt x="585" y="344"/>
                  <a:pt x="328" y="327"/>
                  <a:pt x="202" y="268"/>
                </a:cubicBezTo>
                <a:cubicBezTo>
                  <a:pt x="76" y="209"/>
                  <a:pt x="42" y="56"/>
                  <a:pt x="0" y="0"/>
                </a:cubicBezTo>
              </a:path>
            </a:pathLst>
          </a:custGeom>
          <a:ln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3200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1984" y="2955949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5801" y="2798143"/>
            <a:ext cx="1978769" cy="1659085"/>
          </a:xfrm>
          <a:prstGeom prst="rect">
            <a:avLst/>
          </a:prstGeom>
          <a:solidFill>
            <a:srgbClr val="D1D5DD">
              <a:alpha val="50000"/>
            </a:srgbClr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/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449168" y="2798143"/>
            <a:ext cx="2501102" cy="1659085"/>
          </a:xfrm>
          <a:prstGeom prst="rect">
            <a:avLst/>
          </a:prstGeom>
          <a:solidFill>
            <a:srgbClr val="D1D5DD">
              <a:alpha val="50000"/>
            </a:srgbClr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/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b="1" dirty="0"/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b="1" dirty="0"/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1952" y="2798143"/>
            <a:ext cx="2875592" cy="1659085"/>
          </a:xfrm>
          <a:prstGeom prst="rect">
            <a:avLst/>
          </a:prstGeom>
          <a:solidFill>
            <a:srgbClr val="D1D5DD">
              <a:alpha val="50000"/>
            </a:srgbClr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b="1" dirty="0"/>
              <a:t>Sequence</a:t>
            </a:r>
            <a:br>
              <a:rPr lang="en-US" sz="3200" b="1" dirty="0"/>
            </a:br>
            <a:r>
              <a:rPr lang="en-US" sz="3200" b="1" dirty="0"/>
              <a:t>of reads and writes</a:t>
            </a:r>
          </a:p>
        </p:txBody>
      </p:sp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902B6B62-5622-41E5-ADA8-2BA9A04E8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199643" y="46671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1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Transactions: Lifecycle (Commit)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255182" y="2981878"/>
            <a:ext cx="15103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Commit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4570" y="3627685"/>
            <a:ext cx="1567383" cy="0"/>
          </a:xfrm>
          <a:prstGeom prst="straightConnector1">
            <a:avLst/>
          </a:prstGeom>
          <a:ln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AutoShape 9"/>
          <p:cNvCxnSpPr>
            <a:cxnSpLocks noChangeShapeType="1"/>
            <a:stCxn id="16" idx="3"/>
            <a:endCxn id="15" idx="1"/>
          </p:cNvCxnSpPr>
          <p:nvPr/>
        </p:nvCxnSpPr>
        <p:spPr bwMode="auto">
          <a:xfrm>
            <a:off x="7107545" y="3627685"/>
            <a:ext cx="1869492" cy="0"/>
          </a:xfrm>
          <a:prstGeom prst="straightConnector1">
            <a:avLst/>
          </a:prstGeom>
          <a:ln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10114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ln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10115" y="1546223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3097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ln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3099" y="1546223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Write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1984" y="2955949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5801" y="2798143"/>
            <a:ext cx="1978769" cy="1659085"/>
          </a:xfrm>
          <a:prstGeom prst="rect">
            <a:avLst/>
          </a:prstGeom>
          <a:solidFill>
            <a:srgbClr val="D1D5DD">
              <a:alpha val="50000"/>
            </a:srgbClr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/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7036" y="2798143"/>
            <a:ext cx="2501102" cy="1659085"/>
          </a:xfrm>
          <a:prstGeom prst="rect">
            <a:avLst/>
          </a:prstGeom>
          <a:solidFill>
            <a:srgbClr val="D1D5DD">
              <a:alpha val="50000"/>
            </a:srgbClr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/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b="1" dirty="0"/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b="1" dirty="0"/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1952" y="2798143"/>
            <a:ext cx="2875592" cy="1659085"/>
          </a:xfrm>
          <a:prstGeom prst="rect">
            <a:avLst/>
          </a:prstGeom>
          <a:solidFill>
            <a:srgbClr val="D1D5DD">
              <a:alpha val="50000"/>
            </a:srgbClr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b="1" dirty="0"/>
              <a:t>Sequence</a:t>
            </a:r>
            <a:br>
              <a:rPr lang="en-US" sz="3200" b="1" dirty="0"/>
            </a:br>
            <a:r>
              <a:rPr lang="en-US" sz="3200" b="1" dirty="0"/>
              <a:t>of reads and writes</a:t>
            </a:r>
          </a:p>
        </p:txBody>
      </p:sp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384B2827-2FD2-463B-B4BB-EC2ED03E2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212548" y="46671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9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10" grpId="0" animBg="1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9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Transactions</a:t>
            </a:r>
            <a:r>
              <a:rPr lang="en-US" dirty="0"/>
              <a:t> guarantee the </a:t>
            </a:r>
            <a:r>
              <a:rPr lang="en-US" b="1" dirty="0">
                <a:solidFill>
                  <a:schemeClr val="bg1"/>
                </a:solidFill>
              </a:rPr>
              <a:t>consistency</a:t>
            </a:r>
            <a:r>
              <a:rPr lang="en-US" dirty="0"/>
              <a:t> and the </a:t>
            </a:r>
            <a:r>
              <a:rPr lang="en-US" b="1" dirty="0">
                <a:solidFill>
                  <a:schemeClr val="bg1"/>
                </a:solidFill>
              </a:rPr>
              <a:t>integrity</a:t>
            </a:r>
            <a:r>
              <a:rPr lang="en-US" dirty="0"/>
              <a:t> of 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database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All </a:t>
            </a:r>
            <a:r>
              <a:rPr lang="en-US" b="1" dirty="0">
                <a:solidFill>
                  <a:schemeClr val="bg1"/>
                </a:solidFill>
              </a:rPr>
              <a:t>changes</a:t>
            </a:r>
            <a:r>
              <a:rPr lang="en-US" dirty="0"/>
              <a:t> in a transaction </a:t>
            </a:r>
            <a:r>
              <a:rPr lang="en-US" b="1" dirty="0">
                <a:solidFill>
                  <a:schemeClr val="bg1"/>
                </a:solidFill>
              </a:rPr>
              <a:t>are temporary</a:t>
            </a:r>
          </a:p>
          <a:p>
            <a:pPr lvl="1"/>
            <a:r>
              <a:rPr lang="en-US" dirty="0"/>
              <a:t>Changes are </a:t>
            </a:r>
            <a:r>
              <a:rPr lang="en-US" b="1" dirty="0">
                <a:solidFill>
                  <a:schemeClr val="bg1"/>
                </a:solidFill>
              </a:rPr>
              <a:t>persisted</a:t>
            </a:r>
            <a:r>
              <a:rPr lang="en-US" dirty="0"/>
              <a:t> when a </a:t>
            </a:r>
            <a:r>
              <a:rPr lang="en-US" b="1" dirty="0">
                <a:solidFill>
                  <a:schemeClr val="bg1"/>
                </a:solidFill>
              </a:rPr>
              <a:t>COMMIT</a:t>
            </a:r>
            <a:r>
              <a:rPr lang="en-US" dirty="0"/>
              <a:t> is </a:t>
            </a:r>
            <a:r>
              <a:rPr lang="en-US" b="1" dirty="0">
                <a:solidFill>
                  <a:schemeClr val="bg1"/>
                </a:solidFill>
              </a:rPr>
              <a:t>executed</a:t>
            </a:r>
          </a:p>
          <a:p>
            <a:pPr lvl="1"/>
            <a:r>
              <a:rPr lang="en-US" dirty="0"/>
              <a:t>At any time, </a:t>
            </a:r>
            <a:r>
              <a:rPr lang="en-US" b="1" dirty="0">
                <a:solidFill>
                  <a:schemeClr val="bg1"/>
                </a:solidFill>
              </a:rPr>
              <a:t>all changes </a:t>
            </a:r>
            <a:r>
              <a:rPr lang="en-US" dirty="0"/>
              <a:t>can be </a:t>
            </a:r>
            <a:r>
              <a:rPr lang="en-US" b="1" dirty="0">
                <a:solidFill>
                  <a:schemeClr val="bg1"/>
                </a:solidFill>
              </a:rPr>
              <a:t>canceled</a:t>
            </a:r>
            <a:r>
              <a:rPr lang="en-US" dirty="0"/>
              <a:t> by </a:t>
            </a:r>
            <a:r>
              <a:rPr lang="en-US" b="1" dirty="0">
                <a:solidFill>
                  <a:schemeClr val="bg1"/>
                </a:solidFill>
              </a:rPr>
              <a:t>ROLLBACK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en-US" dirty="0"/>
              <a:t>All </a:t>
            </a:r>
            <a:r>
              <a:rPr lang="en-US" b="1" dirty="0">
                <a:solidFill>
                  <a:schemeClr val="bg1"/>
                </a:solidFill>
              </a:rPr>
              <a:t>changes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persisted at once</a:t>
            </a:r>
          </a:p>
          <a:p>
            <a:pPr lvl="1"/>
            <a:r>
              <a:rPr lang="en-US" dirty="0"/>
              <a:t>As long as </a:t>
            </a:r>
            <a:r>
              <a:rPr lang="en-US" b="1" dirty="0">
                <a:solidFill>
                  <a:schemeClr val="bg1"/>
                </a:solidFill>
              </a:rPr>
              <a:t>COMMIT</a:t>
            </a:r>
            <a:r>
              <a:rPr lang="en-US" dirty="0"/>
              <a:t> is called</a:t>
            </a:r>
            <a:endParaRPr lang="bg-BG" dirty="0"/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 Behavior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84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97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3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Some actions </a:t>
            </a:r>
            <a:r>
              <a:rPr lang="en-US" b="1" dirty="0">
                <a:solidFill>
                  <a:schemeClr val="bg1"/>
                </a:solidFill>
              </a:rPr>
              <a:t>fail to complete</a:t>
            </a:r>
          </a:p>
          <a:p>
            <a:pPr lvl="1"/>
            <a:r>
              <a:rPr lang="en-US" dirty="0"/>
              <a:t>The application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/>
              <a:t> or database </a:t>
            </a:r>
            <a:r>
              <a:rPr lang="en-US" b="1" dirty="0">
                <a:solidFill>
                  <a:schemeClr val="bg1"/>
                </a:solidFill>
              </a:rPr>
              <a:t>server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crashes</a:t>
            </a:r>
          </a:p>
          <a:p>
            <a:pPr lvl="1"/>
            <a:r>
              <a:rPr lang="en-US" dirty="0"/>
              <a:t>The user </a:t>
            </a:r>
            <a:r>
              <a:rPr lang="en-US" b="1" dirty="0">
                <a:solidFill>
                  <a:schemeClr val="bg1"/>
                </a:solidFill>
              </a:rPr>
              <a:t>cancels the action </a:t>
            </a:r>
            <a:r>
              <a:rPr lang="en-US" dirty="0"/>
              <a:t>while it’s </a:t>
            </a:r>
            <a:r>
              <a:rPr lang="en-US" b="1" dirty="0">
                <a:solidFill>
                  <a:schemeClr val="bg1"/>
                </a:solidFill>
              </a:rPr>
              <a:t>in progress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Interference</a:t>
            </a:r>
            <a:r>
              <a:rPr lang="en-US" dirty="0"/>
              <a:t> from another </a:t>
            </a:r>
            <a:r>
              <a:rPr lang="en-US" b="1" dirty="0">
                <a:solidFill>
                  <a:schemeClr val="bg1"/>
                </a:solidFill>
              </a:rPr>
              <a:t>transaction</a:t>
            </a:r>
          </a:p>
          <a:p>
            <a:pPr lvl="1"/>
            <a:r>
              <a:rPr lang="en-US" dirty="0"/>
              <a:t>What happens if several transfers run for the same account at </a:t>
            </a:r>
            <a:br>
              <a:rPr lang="en-US" dirty="0"/>
            </a:br>
            <a:r>
              <a:rPr lang="en-US" dirty="0"/>
              <a:t>the same time?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Transactions: What Can Go Wrong?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 descr="Image result for unsuccessful transa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34" y="4542162"/>
            <a:ext cx="1855032" cy="185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42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19168</TotalTime>
  <Words>1319</Words>
  <Application>Microsoft Office PowerPoint</Application>
  <PresentationFormat>Widescreen</PresentationFormat>
  <Paragraphs>341</Paragraphs>
  <Slides>36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Database Programmability</vt:lpstr>
      <vt:lpstr>Table of Contents </vt:lpstr>
      <vt:lpstr>Questions</vt:lpstr>
      <vt:lpstr>PowerPoint Presentation</vt:lpstr>
      <vt:lpstr>Transactions</vt:lpstr>
      <vt:lpstr>Transactions: Lifecycle (Rollback)</vt:lpstr>
      <vt:lpstr>Transactions: Lifecycle (Commit)</vt:lpstr>
      <vt:lpstr>Transactions Behavior</vt:lpstr>
      <vt:lpstr>Transactions: What Can Go Wrong?</vt:lpstr>
      <vt:lpstr>Checkpoints in games</vt:lpstr>
      <vt:lpstr>What are Transactions?</vt:lpstr>
      <vt:lpstr>Transactions Syntax</vt:lpstr>
      <vt:lpstr>PowerPoint Presentation</vt:lpstr>
      <vt:lpstr>Transaction Properties</vt:lpstr>
      <vt:lpstr>Atomicity</vt:lpstr>
      <vt:lpstr>Consistency</vt:lpstr>
      <vt:lpstr>Isolation</vt:lpstr>
      <vt:lpstr>Durability</vt:lpstr>
      <vt:lpstr>PowerPoint Presentation</vt:lpstr>
      <vt:lpstr>What Are Triggers?</vt:lpstr>
      <vt:lpstr>After Trigger</vt:lpstr>
      <vt:lpstr>Instead of Trigger</vt:lpstr>
      <vt:lpstr>Events</vt:lpstr>
      <vt:lpstr>After Triggers</vt:lpstr>
      <vt:lpstr>Instead Of Triggers</vt:lpstr>
      <vt:lpstr>PowerPoint Presentation</vt:lpstr>
      <vt:lpstr>Database Security: SQL Server</vt:lpstr>
      <vt:lpstr>Custom Roles</vt:lpstr>
      <vt:lpstr>Custom Role Permissions</vt:lpstr>
      <vt:lpstr>Custom Role Permissions (2)</vt:lpstr>
      <vt:lpstr>Summary</vt:lpstr>
      <vt:lpstr>PowerPoint Presentation</vt:lpstr>
      <vt:lpstr>SoftUni Diamond Partners</vt:lpstr>
      <vt:lpstr>SoftUni Organizational Partners</vt:lpstr>
      <vt:lpstr>License</vt:lpstr>
      <vt:lpstr>Trainings @ Software University (SoftUni)</vt:lpstr>
    </vt:vector>
  </TitlesOfParts>
  <Company>Software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Database-Programmability</dc:title>
  <dc:subject>Databases Basics - MS SQL Server -  Practical Trainer @ SoftUni</dc:subject>
  <dc:creator>Alen Paunov</dc:creator>
  <cp:keywords>Databases, SQL, programming, SoftUni, Software University, programming, software development, software engineering, course, database systems</cp:keywords>
  <dc:description>C# Databases Basics - MS SQL Server @ SoftUni – https://softuni.bg/opencourses/databases-basics-ms-sql-serverings/2084/csharp-oop-basics-october-2018</dc:description>
  <cp:lastModifiedBy>Stoyan</cp:lastModifiedBy>
  <cp:revision>499</cp:revision>
  <dcterms:created xsi:type="dcterms:W3CDTF">2018-05-23T13:08:44Z</dcterms:created>
  <dcterms:modified xsi:type="dcterms:W3CDTF">2019-10-10T14:39:39Z</dcterms:modified>
  <cp:category>db;databases;sql;programming;computer programming;software development</cp:category>
</cp:coreProperties>
</file>